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256" r:id="rId5"/>
    <p:sldId id="266" r:id="rId6"/>
    <p:sldId id="257" r:id="rId7"/>
    <p:sldId id="258" r:id="rId8"/>
    <p:sldId id="259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0" r:id="rId20"/>
    <p:sldId id="278" r:id="rId21"/>
    <p:sldId id="261" r:id="rId22"/>
    <p:sldId id="262" r:id="rId23"/>
    <p:sldId id="263" r:id="rId24"/>
    <p:sldId id="264" r:id="rId25"/>
    <p:sldId id="276" r:id="rId26"/>
    <p:sldId id="277" r:id="rId27"/>
    <p:sldId id="279" r:id="rId28"/>
    <p:sldId id="280" r:id="rId29"/>
    <p:sldId id="282" r:id="rId30"/>
    <p:sldId id="283" r:id="rId31"/>
    <p:sldId id="281" r:id="rId32"/>
    <p:sldId id="284" r:id="rId33"/>
    <p:sldId id="285" r:id="rId34"/>
    <p:sldId id="286" r:id="rId35"/>
    <p:sldId id="28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9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9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33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17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998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019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800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88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577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44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80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59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739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663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567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636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585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799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63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3336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389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16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0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922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9796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667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5162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4072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7879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7536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111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6244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90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9182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8951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3238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78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079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19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8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91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5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69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74928-373B-4FBD-BEA2-FBCE8F4887D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A5D1-B9E4-4173-AFCB-AC32D0ECF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2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10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83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44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8202660" y="2336017"/>
            <a:ext cx="1231625" cy="810574"/>
            <a:chOff x="6649632" y="2750450"/>
            <a:chExt cx="574347" cy="377997"/>
          </a:xfrm>
        </p:grpSpPr>
        <p:sp>
          <p:nvSpPr>
            <p:cNvPr id="12" name="도넛 11"/>
            <p:cNvSpPr/>
            <p:nvPr/>
          </p:nvSpPr>
          <p:spPr>
            <a:xfrm>
              <a:off x="6771821" y="2750450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6825674" y="2801923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915795" y="2912220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649632" y="3007061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7083423" y="2794717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374899" y="2966135"/>
            <a:ext cx="6962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STAYING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숙박 예약 플랫폼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50826" y="5171779"/>
            <a:ext cx="3194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프론트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엔드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김상윤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이예림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백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엔드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백종은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35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숙박업체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정보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724878" y="-1378407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73597" y="891263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업체의 리뷰와 리뷰 답글 출력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4" y="1235826"/>
            <a:ext cx="5345980" cy="508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861044" y="3359687"/>
            <a:ext cx="4999880" cy="288952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5860924" y="1029763"/>
            <a:ext cx="661847" cy="3774685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503912" y="1239691"/>
            <a:ext cx="48315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업체와 동일한 업체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리뷰를 작성일자 순으로 불러옴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97" y="1537541"/>
            <a:ext cx="3883814" cy="50029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63864" y="2721987"/>
            <a:ext cx="31406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rv_type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이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인 경우 리뷰 글</a:t>
            </a:r>
            <a:endParaRPr lang="en-US" altLang="ko-KR" sz="1000" dirty="0" smtClean="0"/>
          </a:p>
          <a:p>
            <a:r>
              <a:rPr lang="en-US" altLang="ko-KR" sz="1000" dirty="0" err="1"/>
              <a:t>r</a:t>
            </a:r>
            <a:r>
              <a:rPr lang="en-US" altLang="ko-KR" sz="1000" dirty="0" err="1" smtClean="0"/>
              <a:t>v_type</a:t>
            </a:r>
            <a:r>
              <a:rPr lang="ko-KR" altLang="en-US" sz="1000" dirty="0" smtClean="0"/>
              <a:t> 이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인 경우 리뷰 답글</a:t>
            </a:r>
            <a:endParaRPr lang="en-US" altLang="ko-KR" sz="1000" dirty="0" smtClean="0"/>
          </a:p>
          <a:p>
            <a:r>
              <a:rPr lang="ko-KR" altLang="en-US" sz="1000" dirty="0" smtClean="0"/>
              <a:t>리뷰 번호 </a:t>
            </a:r>
            <a:r>
              <a:rPr lang="en-US" altLang="ko-KR" sz="1000" dirty="0" smtClean="0"/>
              <a:t>= </a:t>
            </a:r>
            <a:r>
              <a:rPr lang="ko-KR" altLang="en-US" sz="1000" dirty="0" err="1" smtClean="0"/>
              <a:t>부모글</a:t>
            </a:r>
            <a:r>
              <a:rPr lang="ko-KR" altLang="en-US" sz="1000" dirty="0" smtClean="0"/>
              <a:t> 번호 인 글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리뷰 글</a:t>
            </a:r>
            <a:r>
              <a:rPr lang="en-US" altLang="ko-KR" sz="1000" dirty="0" smtClean="0"/>
              <a:t>) </a:t>
            </a:r>
          </a:p>
          <a:p>
            <a:r>
              <a:rPr lang="ko-KR" altLang="en-US" sz="1000" dirty="0" smtClean="0"/>
              <a:t>뒤에 해당 글과 동일한 부모 번호를 가진 글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답글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을</a:t>
            </a:r>
            <a:endParaRPr lang="en-US" altLang="ko-KR" sz="1000" dirty="0"/>
          </a:p>
          <a:p>
            <a:r>
              <a:rPr lang="ko-KR" altLang="en-US" sz="1000" dirty="0" smtClean="0"/>
              <a:t>정렬해 리뷰 글 뒤에 답글이 오게 한다</a:t>
            </a:r>
            <a:r>
              <a:rPr lang="en-US" altLang="ko-KR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1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숙박업체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정보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724878" y="-1378407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73597" y="891263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업체의 리뷰와 리뷰 답글 출력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pt.2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4" y="1235826"/>
            <a:ext cx="5345980" cy="508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861044" y="3359687"/>
            <a:ext cx="4999880" cy="288952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5860924" y="1029763"/>
            <a:ext cx="661847" cy="3774685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503912" y="1239691"/>
            <a:ext cx="501873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컨트롤러에서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포워딩한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리뷰 정보를</a:t>
            </a:r>
            <a:endParaRPr lang="en-US" altLang="ko-KR" sz="11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Stay_list.jsp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 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rv_type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으로 리뷰 글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게시글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을 구분</a:t>
            </a:r>
            <a:endParaRPr lang="en-US" altLang="ko-KR" sz="11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각각 다른 형태로 출력해준다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 (</a:t>
            </a: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rv_type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</a:t>
            </a:r>
            <a:r>
              <a:rPr lang="en-US" altLang="ko-KR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일 경우 리뷰 글</a:t>
            </a:r>
            <a:r>
              <a:rPr lang="en-US" altLang="ko-KR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1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일 경우 답글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97" y="1943326"/>
            <a:ext cx="5629472" cy="32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숙박업체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정보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724878" y="-1378407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73597" y="891263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 페이지 링크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03913" y="1239691"/>
            <a:ext cx="48351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jsp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클릭시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업체의 업체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해당 방의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방 번호를 담아서 예약 컨트롤러로 전달한다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4" y="905464"/>
            <a:ext cx="5309458" cy="5555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3505705" y="5477690"/>
            <a:ext cx="2130323" cy="359729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5636028" y="1029763"/>
            <a:ext cx="886743" cy="4627792"/>
          </a:xfrm>
          <a:prstGeom prst="bentConnector3">
            <a:avLst>
              <a:gd name="adj1" fmla="val 77186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48" y="1670578"/>
            <a:ext cx="5279815" cy="7086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597" y="2808288"/>
            <a:ext cx="4254167" cy="365239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543578" y="2430409"/>
            <a:ext cx="48351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세션에서 로그인 정보를 확인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사업자 계정이거나 비</a:t>
            </a:r>
            <a:r>
              <a:rPr kumimoji="0" lang="ko-KR" altLang="en-US" sz="1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로그인시 로그인페이지로 보낸다</a:t>
            </a:r>
            <a:r>
              <a:rPr kumimoji="0" lang="en-US" altLang="ko-KR" sz="1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00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예약 페이지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572479" y="-1098121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21198" y="1171549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 페이지 링크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51514" y="1519977"/>
            <a:ext cx="48351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세션에서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로그인된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유저의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가져와 정보를 조회 후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포위딩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85" y="891263"/>
            <a:ext cx="5224843" cy="536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716513" y="1516113"/>
            <a:ext cx="2253050" cy="1362554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2969563" y="1310049"/>
            <a:ext cx="3400809" cy="887341"/>
          </a:xfrm>
          <a:prstGeom prst="bentConnector3">
            <a:avLst>
              <a:gd name="adj1" fmla="val 23112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98" y="1806526"/>
            <a:ext cx="3677163" cy="53347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763" y="3568140"/>
            <a:ext cx="5207850" cy="158277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351514" y="3089032"/>
            <a:ext cx="48351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체크인 날짜와 체크아웃 날짜 사이의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숙박일수를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구해</a:t>
            </a:r>
            <a:endParaRPr lang="en-US" altLang="ko-KR" sz="11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총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숙박일의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숙박비를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계산후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포워딩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 rot="5400000" flipH="1">
            <a:off x="8572479" y="414068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21198" y="2683738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총 숙박 요금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740374" y="3981797"/>
            <a:ext cx="1028659" cy="314784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연결선 38"/>
          <p:cNvCxnSpPr>
            <a:stCxn id="38" idx="3"/>
            <a:endCxn id="36" idx="1"/>
          </p:cNvCxnSpPr>
          <p:nvPr/>
        </p:nvCxnSpPr>
        <p:spPr>
          <a:xfrm flipV="1">
            <a:off x="5769033" y="2822238"/>
            <a:ext cx="601339" cy="1316951"/>
          </a:xfrm>
          <a:prstGeom prst="bentConnector3">
            <a:avLst>
              <a:gd name="adj1" fmla="val 69353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예약 페이지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591612" y="-1246971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40331" y="1022699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예약</a:t>
            </a:r>
            <a:r>
              <a:rPr lang="en-US" altLang="ko-KR" sz="1200" b="1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결제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70647" y="1371127"/>
            <a:ext cx="48351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아임포트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결제 화면 출력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결제</a:t>
            </a:r>
            <a:r>
              <a:rPr kumimoji="0" lang="ko-KR" altLang="en-US" sz="1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실패시</a:t>
            </a:r>
            <a:r>
              <a:rPr kumimoji="0" lang="ko-KR" altLang="en-US" sz="1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에러코드와</a:t>
            </a:r>
            <a:r>
              <a:rPr kumimoji="0" lang="ko-KR" altLang="en-US" sz="1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에러메세지를 전달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85" y="891263"/>
            <a:ext cx="5224843" cy="536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1169656" y="4350753"/>
            <a:ext cx="1024904" cy="34593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2194560" y="1161199"/>
            <a:ext cx="4194945" cy="3362523"/>
          </a:xfrm>
          <a:prstGeom prst="bentConnector3">
            <a:avLst>
              <a:gd name="adj1" fmla="val 93992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331" y="1832896"/>
            <a:ext cx="4347090" cy="251281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310265" y="4404459"/>
            <a:ext cx="48351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결제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성공시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book_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hidden form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submit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포워딩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받은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예약관련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정보를 컨트롤러로 전달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504" y="4859463"/>
            <a:ext cx="4984341" cy="147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예약 페이지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4256768" y="-1335673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05487" y="933997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</a:t>
            </a:r>
            <a:r>
              <a:rPr lang="en-US" altLang="ko-KR" sz="12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등록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35802" y="1282425"/>
            <a:ext cx="50700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결제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성공시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book_hidden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form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 보낸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예약관련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정보를 컨트롤러에서 받음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01045" y="1033420"/>
            <a:ext cx="5224843" cy="536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87" y="1544036"/>
            <a:ext cx="4210646" cy="19298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332" y="4115329"/>
            <a:ext cx="4408930" cy="2329922"/>
          </a:xfrm>
          <a:prstGeom prst="rect">
            <a:avLst/>
          </a:prstGeom>
        </p:spPr>
      </p:pic>
      <p:sp>
        <p:nvSpPr>
          <p:cNvPr id="16" name="양쪽 모서리가 둥근 사각형 15"/>
          <p:cNvSpPr/>
          <p:nvPr/>
        </p:nvSpPr>
        <p:spPr>
          <a:xfrm rot="5400000" flipH="1">
            <a:off x="9234270" y="925924"/>
            <a:ext cx="412125" cy="457200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13625" y="3085743"/>
            <a:ext cx="4268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해당 방의 예약된 일자 등록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89279" y="3535369"/>
            <a:ext cx="46956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예약된 숙박 일 수 만큼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반복문으로</a:t>
            </a:r>
            <a:endParaRPr lang="en-US" altLang="ko-KR" sz="11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방 번호와 예약 날짜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yyyyMMdd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같이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reserveTBL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저장</a:t>
            </a:r>
            <a:endParaRPr lang="en-US" altLang="ko-KR" sz="11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숙박업체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검색시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해당 일자에 예약이 되어있는 방을 구분 하는데 사용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https://imgr.whimsical.com/object/X1kVb7zqWEo5sjuPNdXRw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790" y="5280290"/>
            <a:ext cx="1989560" cy="8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 rot="5400000">
            <a:off x="10666188" y="4990766"/>
            <a:ext cx="312763" cy="274610"/>
          </a:xfrm>
          <a:prstGeom prst="rightArrow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802" y="4013755"/>
            <a:ext cx="4879417" cy="243709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986867" y="3561962"/>
            <a:ext cx="50700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컨트롤러에서 받은 정보와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예약일자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등록중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계산한</a:t>
            </a:r>
            <a:r>
              <a:rPr kumimoji="0" lang="ko-KR" altLang="en-US" sz="1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숙박일 수를 </a:t>
            </a:r>
            <a:r>
              <a:rPr lang="en-US" altLang="ko-KR" sz="1100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ookingTBL</a:t>
            </a:r>
            <a:r>
              <a:rPr kumimoji="0" lang="ko-KR" altLang="en-US" sz="1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저장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화살표 연결선 18"/>
          <p:cNvCxnSpPr>
            <a:endCxn id="16" idx="0"/>
          </p:cNvCxnSpPr>
          <p:nvPr/>
        </p:nvCxnSpPr>
        <p:spPr>
          <a:xfrm>
            <a:off x="6697133" y="1033420"/>
            <a:ext cx="2743199" cy="1972442"/>
          </a:xfrm>
          <a:prstGeom prst="bentConnector4">
            <a:avLst>
              <a:gd name="adj1" fmla="val 46244"/>
              <a:gd name="adj2" fmla="val 130"/>
            </a:avLst>
          </a:prstGeom>
          <a:ln w="38100">
            <a:solidFill>
              <a:srgbClr val="4999B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오른쪽 화살표 33"/>
          <p:cNvSpPr/>
          <p:nvPr/>
        </p:nvSpPr>
        <p:spPr>
          <a:xfrm rot="5400000">
            <a:off x="4061339" y="3402719"/>
            <a:ext cx="155007" cy="143934"/>
          </a:xfrm>
          <a:prstGeom prst="rightArrow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9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lang="ko-KR" altLang="en-US" sz="2400" b="1" dirty="0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로그인 페이지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320991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948679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 </a:t>
            </a: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유형을 선택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297107"/>
            <a:ext cx="4635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일반회원의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경우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lang="en-US" altLang="ko-KR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member/memberLogin.do </a:t>
            </a: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전달</a:t>
            </a:r>
            <a:endParaRPr lang="en-US" altLang="ko-KR" sz="1200" noProof="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사업자의 경우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host/hostLogin.do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전달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723441" y="2456782"/>
            <a:ext cx="4635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부터 받아온 이메일과 이름을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form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담은 후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회원가입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정보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입력창으로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전달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4" y="1503771"/>
            <a:ext cx="5601424" cy="3845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2103009" y="2209800"/>
            <a:ext cx="2877756" cy="43801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4980765" y="1087179"/>
            <a:ext cx="1741575" cy="1341627"/>
          </a:xfrm>
          <a:prstGeom prst="line">
            <a:avLst/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양쪽 모서리가 둥근 사각형 23"/>
          <p:cNvSpPr/>
          <p:nvPr/>
        </p:nvSpPr>
        <p:spPr>
          <a:xfrm rot="5400000" flipH="1">
            <a:off x="8924447" y="-209033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73166" y="2060637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네이버 로그인 </a:t>
            </a:r>
            <a:r>
              <a:rPr lang="en-US" altLang="ko-KR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API</a:t>
            </a: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를 사용 </a:t>
            </a:r>
            <a:r>
              <a:rPr lang="en-US" altLang="ko-KR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– </a:t>
            </a:r>
            <a:r>
              <a:rPr lang="en-US" altLang="ko-KR" sz="1200" b="1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naver_callback.jsp</a:t>
            </a: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를 호출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82129" y="4319245"/>
            <a:ext cx="1668891" cy="29085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연결선 10"/>
          <p:cNvCxnSpPr>
            <a:stCxn id="29" idx="3"/>
            <a:endCxn id="24" idx="1"/>
          </p:cNvCxnSpPr>
          <p:nvPr/>
        </p:nvCxnSpPr>
        <p:spPr>
          <a:xfrm flipV="1">
            <a:off x="4351020" y="2199137"/>
            <a:ext cx="2371320" cy="2265536"/>
          </a:xfrm>
          <a:prstGeom prst="line">
            <a:avLst/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727" y="2979604"/>
            <a:ext cx="5121036" cy="298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로그인 페이지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320991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948679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297107"/>
            <a:ext cx="4635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컨트롤러로 전달한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id,</a:t>
            </a:r>
            <a:r>
              <a:rPr kumimoji="0" lang="en-US" altLang="ko-KR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pwd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일치하는 계정이 존재하는지 확인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4" y="1503771"/>
            <a:ext cx="5601424" cy="3845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모서리가 둥근 직사각형 28"/>
          <p:cNvSpPr/>
          <p:nvPr/>
        </p:nvSpPr>
        <p:spPr>
          <a:xfrm>
            <a:off x="2692770" y="3679165"/>
            <a:ext cx="1668891" cy="29085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연결선 10"/>
          <p:cNvCxnSpPr>
            <a:stCxn id="29" idx="3"/>
            <a:endCxn id="25" idx="1"/>
          </p:cNvCxnSpPr>
          <p:nvPr/>
        </p:nvCxnSpPr>
        <p:spPr>
          <a:xfrm flipV="1">
            <a:off x="4361661" y="1087179"/>
            <a:ext cx="2360679" cy="2737414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40" y="1515154"/>
            <a:ext cx="4233836" cy="285069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679782" y="4344854"/>
            <a:ext cx="511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계정이 존재할 경우 세션에 로그인 여부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아이디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유저 유형을 저장</a:t>
            </a:r>
            <a:endParaRPr lang="en-US" altLang="ko-KR" sz="12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▷계정이 존재하지 않을 경우 다시 로그인 페이지로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포워딩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166" y="4731781"/>
            <a:ext cx="3601118" cy="18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lang="ko-KR" altLang="en-US" sz="2400" b="1" dirty="0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회원가입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페이지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320991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948679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아이디 </a:t>
            </a:r>
            <a:r>
              <a:rPr kumimoji="0" lang="ko-KR" alt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중복확인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297107"/>
            <a:ext cx="4635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입력한 아이디를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Ajax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컨트롤러로 전달 후</a:t>
            </a:r>
            <a:endParaRPr lang="en-US" altLang="ko-KR" sz="12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중복 아이디 존재 여부를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Ajax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받아온다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1" y="916204"/>
            <a:ext cx="5739057" cy="5113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2398397" y="2560320"/>
            <a:ext cx="2332603" cy="31592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4731000" y="1087179"/>
            <a:ext cx="1991340" cy="1631104"/>
          </a:xfrm>
          <a:prstGeom prst="line">
            <a:avLst/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246" y="1717201"/>
            <a:ext cx="2914343" cy="231808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703482" y="4043887"/>
            <a:ext cx="51138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받아온 입력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ID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현재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가입된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ID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존재하는지 확인후 결과를 리턴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245" y="4329483"/>
            <a:ext cx="3947799" cy="22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2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회원가입 페이지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320991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948679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인증번호 발송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297107"/>
            <a:ext cx="4635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입력한 전화번호를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Ajax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컨트롤러로 전달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1" y="916204"/>
            <a:ext cx="5739057" cy="5113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2326882" y="3452056"/>
            <a:ext cx="2404118" cy="33023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4731000" y="1087179"/>
            <a:ext cx="1991340" cy="2529995"/>
          </a:xfrm>
          <a:prstGeom prst="line">
            <a:avLst/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66" y="1574107"/>
            <a:ext cx="2394237" cy="14422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754749" y="2878297"/>
            <a:ext cx="49487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서비스에서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난수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생성 후 해당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난수를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네이버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SENS API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문자메세지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발송</a:t>
            </a:r>
            <a:endParaRPr lang="en-US" altLang="ko-KR" sz="11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166" y="3252384"/>
            <a:ext cx="3640649" cy="17082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337" y="5236808"/>
            <a:ext cx="4061961" cy="111492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22339" y="4953799"/>
            <a:ext cx="49487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서비스에서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리턴한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난수를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컨트롤러에서 세션에 저장</a:t>
            </a:r>
            <a:endParaRPr lang="en-US" altLang="ko-KR" sz="11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0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378070"/>
            <a:ext cx="11442700" cy="630213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dirty="0" smtClean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DB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구조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28" name="Picture 4" descr="https://imgr.whimsical.com/object/RvSwaeNTVq2bt24Prbpv1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52500"/>
            <a:ext cx="9886618" cy="53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04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ㅇ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회원가입 페이지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320991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948679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인증번호 확인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297107"/>
            <a:ext cx="4635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입력한 인증번호를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Ajax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컨트롤러로 전달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1" y="916204"/>
            <a:ext cx="5739057" cy="5113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2326882" y="3777240"/>
            <a:ext cx="2404118" cy="33023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endCxn id="25" idx="1"/>
          </p:cNvCxnSpPr>
          <p:nvPr/>
        </p:nvCxnSpPr>
        <p:spPr>
          <a:xfrm flipV="1">
            <a:off x="4731000" y="1087179"/>
            <a:ext cx="1991340" cy="2855179"/>
          </a:xfrm>
          <a:prstGeom prst="line">
            <a:avLst/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65" y="1574106"/>
            <a:ext cx="3714863" cy="26570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52574" y="2594865"/>
            <a:ext cx="18111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ko-KR" altLang="en-US" sz="1200" b="1" dirty="0" smtClean="0"/>
              <a:t>인증번호 </a:t>
            </a:r>
            <a:r>
              <a:rPr lang="ko-KR" altLang="en-US" sz="1200" b="1" dirty="0" err="1" smtClean="0"/>
              <a:t>일치시</a:t>
            </a:r>
            <a:endParaRPr lang="en-US" altLang="ko-KR" sz="1200" b="1" dirty="0" smtClean="0"/>
          </a:p>
          <a:p>
            <a:r>
              <a:rPr lang="ko-KR" altLang="en-US" sz="1050" dirty="0" smtClean="0"/>
              <a:t>▶회원가입 버튼 활성화</a:t>
            </a:r>
            <a:endParaRPr lang="en-US" altLang="ko-KR" sz="1050" dirty="0" smtClean="0"/>
          </a:p>
          <a:p>
            <a:r>
              <a:rPr lang="ko-KR" altLang="en-US" sz="1050" dirty="0" smtClean="0"/>
              <a:t>▶인증번호 버튼 비활성화</a:t>
            </a:r>
            <a:endParaRPr lang="ko-KR" altLang="en-US" sz="10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39" y="4586152"/>
            <a:ext cx="4716815" cy="165725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633798" y="4305288"/>
            <a:ext cx="51120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세션에 저장된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인증번호와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입력한 인증번호 일치 여부를 확인후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결과를 반환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9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ㅇ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회원가입 페이지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320991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948679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297107"/>
            <a:ext cx="4835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form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정보를 컨트롤러로 전달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사업자 회원의 경우 해당 정보를 담아 사업체 정보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입력창으로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전달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1" y="916204"/>
            <a:ext cx="5739057" cy="5113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3016139" y="5101171"/>
            <a:ext cx="1031460" cy="33023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endCxn id="25" idx="1"/>
          </p:cNvCxnSpPr>
          <p:nvPr/>
        </p:nvCxnSpPr>
        <p:spPr>
          <a:xfrm flipV="1">
            <a:off x="4047599" y="1087179"/>
            <a:ext cx="2674741" cy="4175058"/>
          </a:xfrm>
          <a:prstGeom prst="line">
            <a:avLst/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66" y="1756985"/>
            <a:ext cx="3374039" cy="1443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515" y="3514520"/>
            <a:ext cx="4167657" cy="315731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703482" y="3237521"/>
            <a:ext cx="4635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유저의 정보로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새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유저정보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추가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https://imgr.whimsical.com/object/NBbp4pgaJLre3oGiTWrqhj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896" y="4993269"/>
            <a:ext cx="1660214" cy="119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ㅇ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lang="ko-KR" altLang="en-US" sz="2400" b="1" dirty="0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사업자 가입 추가정보 </a:t>
              </a:r>
              <a:r>
                <a:rPr lang="ko-KR" altLang="en-US" sz="2400" b="1" dirty="0" err="1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입력창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320991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948679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주소 검색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297107"/>
            <a:ext cx="4835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카카오 주소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주소를 검색</a:t>
            </a:r>
            <a:r>
              <a:rPr lang="en-US" altLang="ko-KR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baseline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검색한 주소를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form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입력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▷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Hidden form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으로 위도와 경도도 함께 입력</a:t>
            </a:r>
            <a:endParaRPr lang="en-US" altLang="ko-KR" sz="12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87" y="929231"/>
            <a:ext cx="5729642" cy="530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 flipV="1">
            <a:off x="2944681" y="2657356"/>
            <a:ext cx="1984766" cy="92271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4929447" y="1087179"/>
            <a:ext cx="1792893" cy="2031533"/>
          </a:xfrm>
          <a:prstGeom prst="bentConnector3">
            <a:avLst>
              <a:gd name="adj1" fmla="val 45827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212" y="1783203"/>
            <a:ext cx="5083551" cy="44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7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ㅇ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사업자 가입 추가정보 </a:t>
              </a:r>
              <a:r>
                <a:rPr kumimoji="0" lang="ko-KR" alt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입력창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5511451" y="-1205456"/>
            <a:ext cx="412125" cy="43557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90443" y="833941"/>
            <a:ext cx="4066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사업자 등록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20759" y="1182369"/>
            <a:ext cx="437284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Form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의 내용과 업로드한 이미지를 컨트롤러로 전달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이미지 파일 업로드 메서드로 업로드한 파일을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temp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폴더에 임시 저장</a:t>
            </a:r>
            <a:r>
              <a:rPr lang="en-US" altLang="ko-KR" sz="105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05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나머지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파라미터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값들도 </a:t>
            </a:r>
            <a:r>
              <a:rPr lang="en-US" altLang="ko-KR" sz="105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Map</a:t>
            </a:r>
            <a:r>
              <a:rPr lang="ko-KR" altLang="en-US" sz="105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저장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8948" y="972442"/>
            <a:ext cx="5729642" cy="530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 flipV="1">
            <a:off x="35495" y="5028131"/>
            <a:ext cx="1003864" cy="39341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1039359" y="972441"/>
            <a:ext cx="2500258" cy="4252397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577" y="1710778"/>
            <a:ext cx="4156116" cy="42650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466" y="2075176"/>
            <a:ext cx="3872479" cy="4531360"/>
          </a:xfrm>
          <a:prstGeom prst="rect">
            <a:avLst/>
          </a:prstGeom>
        </p:spPr>
      </p:pic>
      <p:sp>
        <p:nvSpPr>
          <p:cNvPr id="24" name="양쪽 모서리가 둥근 사각형 23"/>
          <p:cNvSpPr/>
          <p:nvPr/>
        </p:nvSpPr>
        <p:spPr>
          <a:xfrm rot="5400000" flipH="1">
            <a:off x="9688271" y="-90439"/>
            <a:ext cx="412125" cy="381922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35547" y="1680674"/>
            <a:ext cx="35299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전달받은 값들과 이미지 </a:t>
            </a:r>
            <a:r>
              <a:rPr lang="ko-KR" altLang="en-US" sz="1200" b="1" noProof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파일명을 </a:t>
            </a: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테이블</a:t>
            </a:r>
            <a:r>
              <a:rPr lang="ko-KR" altLang="en-US" sz="1200" b="1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에 저장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화살표 연결선 18"/>
          <p:cNvCxnSpPr>
            <a:endCxn id="24" idx="0"/>
          </p:cNvCxnSpPr>
          <p:nvPr/>
        </p:nvCxnSpPr>
        <p:spPr>
          <a:xfrm>
            <a:off x="7931466" y="1100667"/>
            <a:ext cx="1962868" cy="512445"/>
          </a:xfrm>
          <a:prstGeom prst="bentConnector4">
            <a:avLst>
              <a:gd name="adj1" fmla="val 41300"/>
              <a:gd name="adj2" fmla="val 525"/>
            </a:avLst>
          </a:prstGeom>
          <a:ln w="38100">
            <a:solidFill>
              <a:srgbClr val="4999B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545" y="5781944"/>
            <a:ext cx="2886484" cy="908495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>
            <a:off x="3759849" y="5908054"/>
            <a:ext cx="688170" cy="459134"/>
          </a:xfrm>
          <a:prstGeom prst="bentConnector3">
            <a:avLst>
              <a:gd name="adj1" fmla="val 5709"/>
            </a:avLst>
          </a:prstGeom>
          <a:ln w="76200">
            <a:solidFill>
              <a:srgbClr val="4999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860545" y="5600097"/>
            <a:ext cx="301395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임시 저장된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이미지를 사업자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id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폴더로 이동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0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ㅇ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마이페이지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420742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848928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유저 정보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197356"/>
            <a:ext cx="4835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세션에서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확인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en-US" altLang="ko-KR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</a:t>
            </a:r>
            <a:r>
              <a:rPr kumimoji="0" lang="en-US" altLang="ko-KR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ko-KR" altLang="en-US" sz="12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유저정보를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가져옴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39" y="1528025"/>
            <a:ext cx="5243785" cy="3843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 flipV="1">
            <a:off x="2626822" y="2951017"/>
            <a:ext cx="2734886" cy="140485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5361708" y="987428"/>
            <a:ext cx="1360632" cy="2666014"/>
          </a:xfrm>
          <a:prstGeom prst="bentConnector3">
            <a:avLst>
              <a:gd name="adj1" fmla="val 75049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95" y="1436584"/>
            <a:ext cx="3305107" cy="218963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795" y="4356139"/>
            <a:ext cx="2805538" cy="2133137"/>
          </a:xfrm>
          <a:prstGeom prst="rect">
            <a:avLst/>
          </a:prstGeom>
        </p:spPr>
      </p:pic>
      <p:sp>
        <p:nvSpPr>
          <p:cNvPr id="28" name="양쪽 모서리가 둥근 사각형 27"/>
          <p:cNvSpPr/>
          <p:nvPr/>
        </p:nvSpPr>
        <p:spPr>
          <a:xfrm rot="5400000" flipH="1">
            <a:off x="8924447" y="1440650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73166" y="3710320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비밀번호 변경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722339" y="4077386"/>
            <a:ext cx="4835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 해당 유저의 </a:t>
            </a:r>
            <a:r>
              <a:rPr lang="en-US" altLang="ko-KR" sz="12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pwd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수정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 flipV="1">
            <a:off x="4801986" y="4425328"/>
            <a:ext cx="892232" cy="279863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직선 연결선 23"/>
          <p:cNvCxnSpPr>
            <a:stCxn id="32" idx="3"/>
            <a:endCxn id="28" idx="1"/>
          </p:cNvCxnSpPr>
          <p:nvPr/>
        </p:nvCxnSpPr>
        <p:spPr>
          <a:xfrm flipV="1">
            <a:off x="5694218" y="3848820"/>
            <a:ext cx="1028122" cy="716439"/>
          </a:xfrm>
          <a:prstGeom prst="bentConnector3">
            <a:avLst>
              <a:gd name="adj1" fmla="val 67788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8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ㅇ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lang="ko-KR" altLang="en-US" sz="2400" b="1" dirty="0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내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예약 관리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420742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848928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유저 </a:t>
            </a:r>
            <a:r>
              <a:rPr kumimoji="0" lang="ko-KR" alt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예약목록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197356"/>
            <a:ext cx="4835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세션에서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확인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예약정보를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가져옴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40533" y="4199596"/>
            <a:ext cx="51505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 작성 이전인 글의 경우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예약의 체크아웃 일자를 확인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en-US" altLang="ko-KR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날짜 이전이면 리뷰작성창을 출력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현재 날짜 이후면 경고문을 출력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66" y="1427183"/>
            <a:ext cx="4260775" cy="110418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66" y="4629516"/>
            <a:ext cx="4551075" cy="2132148"/>
          </a:xfrm>
          <a:prstGeom prst="rect">
            <a:avLst/>
          </a:prstGeom>
        </p:spPr>
      </p:pic>
      <p:sp>
        <p:nvSpPr>
          <p:cNvPr id="28" name="양쪽 모서리가 둥근 사각형 27"/>
          <p:cNvSpPr/>
          <p:nvPr/>
        </p:nvSpPr>
        <p:spPr>
          <a:xfrm rot="5400000" flipH="1">
            <a:off x="8998013" y="271909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5906" y="2541581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작성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79216" y="2851033"/>
            <a:ext cx="5150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작성이 이미 된 글인경우경고문을 출력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79" y="3103555"/>
            <a:ext cx="4815102" cy="10946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41" y="1322030"/>
            <a:ext cx="5262691" cy="4828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모서리가 둥근 직사각형 31"/>
          <p:cNvSpPr/>
          <p:nvPr/>
        </p:nvSpPr>
        <p:spPr>
          <a:xfrm flipV="1">
            <a:off x="4708084" y="3590385"/>
            <a:ext cx="481214" cy="19747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flipV="1">
            <a:off x="2183785" y="2585255"/>
            <a:ext cx="3640667" cy="140485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5824452" y="987428"/>
            <a:ext cx="897888" cy="2300252"/>
          </a:xfrm>
          <a:prstGeom prst="bentConnector3">
            <a:avLst>
              <a:gd name="adj1" fmla="val 57406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32" idx="3"/>
            <a:endCxn id="28" idx="1"/>
          </p:cNvCxnSpPr>
          <p:nvPr/>
        </p:nvCxnSpPr>
        <p:spPr>
          <a:xfrm flipV="1">
            <a:off x="5189298" y="2680079"/>
            <a:ext cx="1606608" cy="1009042"/>
          </a:xfrm>
          <a:prstGeom prst="bentConnector3">
            <a:avLst>
              <a:gd name="adj1" fmla="val 83114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42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ㅇ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내 예약 관리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420742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848928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 취소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197356"/>
            <a:ext cx="51138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컨트롤러로 해당 예약 번호를 전달</a:t>
            </a:r>
            <a:r>
              <a:rPr lang="en-US" altLang="ko-KR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</a:t>
            </a:r>
            <a:r>
              <a:rPr lang="ko-KR" altLang="en-US" sz="12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예약번호의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예약 정보를 삭제</a:t>
            </a: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5906" y="2541581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작성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41" y="1322030"/>
            <a:ext cx="5262691" cy="4828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 flipV="1">
            <a:off x="5178828" y="3588747"/>
            <a:ext cx="448888" cy="17456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5627716" y="987428"/>
            <a:ext cx="1094624" cy="2688603"/>
          </a:xfrm>
          <a:prstGeom prst="bentConnector3">
            <a:avLst>
              <a:gd name="adj1" fmla="val 74301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493" y="1438991"/>
            <a:ext cx="3653025" cy="231783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722339" y="3710439"/>
            <a:ext cx="511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체크인 체크아웃 날짜 사이의</a:t>
            </a:r>
            <a:endParaRPr lang="en-US" altLang="ko-KR" sz="1200" noProof="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Reserve </a:t>
            </a: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테이블에 저장된 예약된 날짜 정보도 전부 삭제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494" y="4154668"/>
            <a:ext cx="4809406" cy="234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ㅇ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내 예약 관리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리뷰 작성 </a:t>
              </a:r>
              <a:r>
                <a:rPr kumimoji="0" lang="ko-KR" alt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모달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420742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848928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등록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197356"/>
            <a:ext cx="51138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업로드 한 이미지를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05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임시폴더</a:t>
            </a:r>
            <a:r>
              <a:rPr lang="en-US" altLang="ko-KR" sz="105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(temp)</a:t>
            </a:r>
            <a:r>
              <a:rPr lang="ko-KR" altLang="en-US" sz="105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저장</a:t>
            </a:r>
            <a:r>
              <a:rPr lang="en-US" altLang="ko-KR" sz="105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받아온 </a:t>
            </a: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파라미터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값은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Map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에 저장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28" y="1335855"/>
            <a:ext cx="5271999" cy="481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 flipV="1">
            <a:off x="4264430" y="4879571"/>
            <a:ext cx="615142" cy="29925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4879572" y="987428"/>
            <a:ext cx="1842768" cy="4041772"/>
          </a:xfrm>
          <a:prstGeom prst="bentConnector3">
            <a:avLst>
              <a:gd name="adj1" fmla="val 85186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39" y="1451272"/>
            <a:ext cx="3832318" cy="27009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78" y="4391022"/>
            <a:ext cx="5250272" cy="35711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554718" y="4205313"/>
            <a:ext cx="54086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받아온 </a:t>
            </a: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파라미터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값으로 </a:t>
            </a:r>
            <a:r>
              <a:rPr lang="ko-KR" altLang="en-US" sz="105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테이블에 </a:t>
            </a:r>
            <a:r>
              <a:rPr lang="ko-KR" altLang="en-US" sz="105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리뷰글을</a:t>
            </a:r>
            <a:r>
              <a:rPr lang="ko-KR" altLang="en-US" sz="105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저장</a:t>
            </a:r>
            <a:r>
              <a:rPr lang="en-US" altLang="ko-KR" sz="105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05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</a:t>
            </a:r>
            <a:r>
              <a:rPr lang="ko-KR" altLang="en-US" sz="105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글의 </a:t>
            </a:r>
            <a:r>
              <a:rPr lang="en-US" altLang="ko-KR" sz="105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rv_parent</a:t>
            </a:r>
            <a:r>
              <a:rPr lang="ko-KR" altLang="en-US" sz="105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값은 </a:t>
            </a:r>
            <a:r>
              <a:rPr lang="en-US" altLang="ko-KR" sz="105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0, </a:t>
            </a:r>
            <a:r>
              <a:rPr lang="ko-KR" altLang="en-US" sz="105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답글은 </a:t>
            </a:r>
            <a:r>
              <a:rPr lang="en-US" altLang="ko-KR" sz="105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671" y="4999068"/>
            <a:ext cx="4368522" cy="157488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551814" y="4765863"/>
            <a:ext cx="54086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</a:t>
            </a:r>
            <a:r>
              <a:rPr lang="en-US" altLang="ko-KR" sz="105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ookingTBL</a:t>
            </a:r>
            <a:r>
              <a:rPr lang="ko-KR" altLang="en-US" sz="105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 해당 </a:t>
            </a:r>
            <a:r>
              <a:rPr lang="ko-KR" altLang="en-US" sz="105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예약번호의</a:t>
            </a:r>
            <a:r>
              <a:rPr lang="ko-KR" altLang="en-US" sz="105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리뷰 작성</a:t>
            </a:r>
            <a:r>
              <a:rPr lang="ko-KR" altLang="en-US" sz="105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여부를 업데이트</a:t>
            </a:r>
            <a:r>
              <a:rPr lang="ko-KR" altLang="en-US" sz="105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ㅇ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내 예약 관리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리뷰 작성 </a:t>
              </a:r>
              <a:r>
                <a:rPr kumimoji="0" lang="ko-KR" alt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모달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420742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848928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</a:t>
            </a:r>
            <a:r>
              <a:rPr lang="ko-KR" altLang="en-US" sz="1200" b="1" noProof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별점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197356"/>
            <a:ext cx="4835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 등록 후 해당 업체의 리뷰 </a:t>
            </a:r>
            <a:r>
              <a:rPr lang="ko-KR" altLang="en-US" sz="120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별점의</a:t>
            </a: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평균을 구한다</a:t>
            </a:r>
            <a:r>
              <a:rPr lang="en-US" altLang="ko-KR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별점이</a:t>
            </a:r>
            <a:r>
              <a:rPr kumimoji="0" lang="ko-KR" altLang="en-US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없는경우는</a:t>
            </a:r>
            <a:r>
              <a:rPr kumimoji="0" lang="ko-KR" altLang="en-US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제외 </a:t>
            </a:r>
            <a:r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 </a:t>
            </a:r>
            <a:r>
              <a:rPr kumimoji="0" lang="ko-KR" altLang="en-US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답글</a:t>
            </a:r>
            <a:r>
              <a:rPr kumimoji="0" lang="en-US" altLang="ko-KR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)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28" y="1335855"/>
            <a:ext cx="5271999" cy="481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 flipV="1">
            <a:off x="2424853" y="1862051"/>
            <a:ext cx="1157932" cy="26636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3582785" y="987428"/>
            <a:ext cx="3139555" cy="1007804"/>
          </a:xfrm>
          <a:prstGeom prst="bentConnector3">
            <a:avLst>
              <a:gd name="adj1" fmla="val 92893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66" y="1659021"/>
            <a:ext cx="3562146" cy="2034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607" y="3859853"/>
            <a:ext cx="4457700" cy="514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482" y="4610144"/>
            <a:ext cx="4000573" cy="205826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706917" y="4382819"/>
            <a:ext cx="4835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계산한 평균 </a:t>
            </a:r>
            <a:r>
              <a:rPr lang="ko-KR" altLang="en-US" sz="120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별점으로</a:t>
            </a: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해당 숙박 업체의 </a:t>
            </a:r>
            <a:r>
              <a:rPr lang="ko-KR" altLang="en-US" sz="120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별점</a:t>
            </a: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정보를 업데이트</a:t>
            </a:r>
            <a:r>
              <a:rPr lang="en-US" altLang="ko-KR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17767" y="1952639"/>
            <a:ext cx="202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해당 업체의 </a:t>
            </a:r>
            <a:r>
              <a:rPr lang="ko-KR" altLang="en-US" sz="1000" dirty="0" err="1" smtClean="0"/>
              <a:t>별점</a:t>
            </a:r>
            <a:r>
              <a:rPr lang="ko-KR" altLang="en-US" sz="1000" dirty="0" smtClean="0"/>
              <a:t> 총합을 구한다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8318561" y="3653671"/>
            <a:ext cx="2905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별점이</a:t>
            </a:r>
            <a:r>
              <a:rPr lang="ko-KR" altLang="en-US" sz="1000" dirty="0" smtClean="0"/>
              <a:t> 등록된 </a:t>
            </a:r>
            <a:r>
              <a:rPr lang="ko-KR" altLang="en-US" sz="1000" dirty="0" err="1" smtClean="0"/>
              <a:t>리뷰수를</a:t>
            </a:r>
            <a:r>
              <a:rPr lang="ko-KR" altLang="en-US" sz="1000" dirty="0" smtClean="0"/>
              <a:t> 구해 평균 </a:t>
            </a:r>
            <a:r>
              <a:rPr lang="ko-KR" altLang="en-US" sz="1000" dirty="0" err="1" smtClean="0"/>
              <a:t>별점을</a:t>
            </a:r>
            <a:r>
              <a:rPr lang="ko-KR" altLang="en-US" sz="1000" dirty="0" smtClean="0"/>
              <a:t> 계산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8487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lang="ko-KR" altLang="en-US" sz="2400" b="1" dirty="0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사업자 업체 관리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547910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1721760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</a:t>
            </a:r>
            <a:r>
              <a:rPr kumimoji="0" lang="ko-KR" altLang="en-US" sz="1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객실 목록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2070188"/>
            <a:ext cx="4635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로그인한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사업자의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id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확인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30" y="889679"/>
            <a:ext cx="5251609" cy="5474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953807" y="4139733"/>
            <a:ext cx="4857479" cy="213637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5811286" y="1860260"/>
            <a:ext cx="911054" cy="3347661"/>
          </a:xfrm>
          <a:prstGeom prst="bentConnector3">
            <a:avLst>
              <a:gd name="adj1" fmla="val 8011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663" y="3067960"/>
            <a:ext cx="3268675" cy="35631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067" y="2334969"/>
            <a:ext cx="4953283" cy="49532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94957" y="2790961"/>
            <a:ext cx="4635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</a:t>
            </a: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사업자</a:t>
            </a:r>
            <a:r>
              <a:rPr lang="en-US" altLang="ko-KR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id</a:t>
            </a: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등록된 방 목록을 리스트로 가져옴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 rot="5400000" flipH="1">
            <a:off x="8924448" y="-1335673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773167" y="933997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객실 추가 페이지로 이동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879571" y="3644438"/>
            <a:ext cx="556953" cy="27085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꺾인 연결선 31"/>
          <p:cNvCxnSpPr>
            <a:stCxn id="31" idx="3"/>
            <a:endCxn id="29" idx="1"/>
          </p:cNvCxnSpPr>
          <p:nvPr/>
        </p:nvCxnSpPr>
        <p:spPr>
          <a:xfrm flipV="1">
            <a:off x="5436524" y="1072497"/>
            <a:ext cx="1285817" cy="2707370"/>
          </a:xfrm>
          <a:prstGeom prst="bentConnector3">
            <a:avLst>
              <a:gd name="adj1" fmla="val 6293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255" y="1325654"/>
            <a:ext cx="4749731" cy="2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378070"/>
            <a:ext cx="11442700" cy="630213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noProof="0" dirty="0" smtClean="0">
                  <a:solidFill>
                    <a:schemeClr val="bg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프로젝트</a:t>
              </a:r>
              <a:r>
                <a:rPr lang="ko-KR" altLang="en-US" sz="2400" b="1" noProof="0" dirty="0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개요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6528928" y="958610"/>
            <a:ext cx="5081443" cy="433107"/>
          </a:xfrm>
          <a:prstGeom prst="roundRect">
            <a:avLst>
              <a:gd name="adj" fmla="val 29130"/>
            </a:avLst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 rot="16200000" flipH="1">
            <a:off x="6970777" y="516762"/>
            <a:ext cx="433107" cy="1316803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89568" y="915772"/>
            <a:ext cx="327696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웹 개발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64164" y="98857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40799" y="3443320"/>
            <a:ext cx="5081443" cy="1199237"/>
          </a:xfrm>
          <a:prstGeom prst="roundRect">
            <a:avLst>
              <a:gd name="adj" fmla="val 8300"/>
            </a:avLst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양쪽 모서리가 둥근 사각형 58"/>
          <p:cNvSpPr/>
          <p:nvPr/>
        </p:nvSpPr>
        <p:spPr>
          <a:xfrm rot="16200000" flipH="1">
            <a:off x="6599583" y="3384541"/>
            <a:ext cx="1199243" cy="1316803"/>
          </a:xfrm>
          <a:prstGeom prst="round2SameRect">
            <a:avLst>
              <a:gd name="adj1" fmla="val 8553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89563" y="3456794"/>
            <a:ext cx="32769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프론트 </a:t>
            </a:r>
            <a:r>
              <a:rPr lang="ko-KR" altLang="en-US" sz="1400" noProof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엔드</a:t>
            </a:r>
            <a:endParaRPr lang="en-US" altLang="ko-KR" sz="1400" noProof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▶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HTML,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javascript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en-US" altLang="ko-KR" sz="14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css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jQuery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백엔드</a:t>
            </a:r>
            <a:endParaRPr lang="en-US" altLang="ko-KR" sz="1400" noProof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 ▶ </a:t>
            </a:r>
            <a:r>
              <a:rPr kumimoji="0" lang="en-US" altLang="ko-KR" sz="14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JAVA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621451" y="3863159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개발 </a:t>
            </a: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언어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540803" y="1444101"/>
            <a:ext cx="5081443" cy="433107"/>
          </a:xfrm>
          <a:prstGeom prst="roundRect">
            <a:avLst>
              <a:gd name="adj" fmla="val 29130"/>
            </a:avLst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양쪽 모서리가 둥근 사각형 74"/>
          <p:cNvSpPr/>
          <p:nvPr/>
        </p:nvSpPr>
        <p:spPr>
          <a:xfrm rot="16200000" flipH="1">
            <a:off x="6982652" y="1002253"/>
            <a:ext cx="433107" cy="1316803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101443" y="1401263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Staying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전주 숙박 예약 플랫폼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876039" y="147406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명칭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6540803" y="1941779"/>
            <a:ext cx="5081443" cy="433107"/>
          </a:xfrm>
          <a:prstGeom prst="roundRect">
            <a:avLst>
              <a:gd name="adj" fmla="val 29130"/>
            </a:avLst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양쪽 모서리가 둥근 사각형 78"/>
          <p:cNvSpPr/>
          <p:nvPr/>
        </p:nvSpPr>
        <p:spPr>
          <a:xfrm rot="16200000" flipH="1">
            <a:off x="6982652" y="1499931"/>
            <a:ext cx="433107" cy="1316803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101443" y="1910816"/>
            <a:ext cx="3276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프론트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엔드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명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백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엔드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명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592454" y="1973666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 인원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6540803" y="2451743"/>
            <a:ext cx="5081443" cy="433107"/>
          </a:xfrm>
          <a:prstGeom prst="roundRect">
            <a:avLst>
              <a:gd name="adj" fmla="val 29130"/>
            </a:avLst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양쪽 모서리가 둥근 사각형 82"/>
          <p:cNvSpPr/>
          <p:nvPr/>
        </p:nvSpPr>
        <p:spPr>
          <a:xfrm rot="16200000" flipH="1">
            <a:off x="6982652" y="2009895"/>
            <a:ext cx="433107" cy="1316803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077691" y="2435181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VS CODE, Eclipse,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SQLdeveloper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592454" y="2483630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 환경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6540802" y="2948900"/>
            <a:ext cx="5081443" cy="433107"/>
          </a:xfrm>
          <a:prstGeom prst="roundRect">
            <a:avLst>
              <a:gd name="adj" fmla="val 29130"/>
            </a:avLst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양쪽 모서리가 둥근 사각형 86"/>
          <p:cNvSpPr/>
          <p:nvPr/>
        </p:nvSpPr>
        <p:spPr>
          <a:xfrm rot="16200000" flipH="1">
            <a:off x="6982651" y="2507052"/>
            <a:ext cx="433107" cy="1316803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077690" y="2932338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22. 10. 25 ~ 22. 11. 25 (1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개월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592453" y="298078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 기간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540802" y="4690774"/>
            <a:ext cx="5081443" cy="433107"/>
          </a:xfrm>
          <a:prstGeom prst="roundRect">
            <a:avLst>
              <a:gd name="adj" fmla="val 29130"/>
            </a:avLst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1" name="양쪽 모서리가 둥근 사각형 90"/>
          <p:cNvSpPr/>
          <p:nvPr/>
        </p:nvSpPr>
        <p:spPr>
          <a:xfrm rot="16200000" flipH="1">
            <a:off x="6982651" y="4248926"/>
            <a:ext cx="433107" cy="1316803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8077690" y="4674212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Apache Tomcat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723316" y="4724501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웹 서버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540803" y="5174825"/>
            <a:ext cx="5081443" cy="433107"/>
          </a:xfrm>
          <a:prstGeom prst="roundRect">
            <a:avLst>
              <a:gd name="adj" fmla="val 29130"/>
            </a:avLst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양쪽 모서리가 둥근 사각형 94"/>
          <p:cNvSpPr/>
          <p:nvPr/>
        </p:nvSpPr>
        <p:spPr>
          <a:xfrm rot="16200000" flipH="1">
            <a:off x="6982652" y="4732977"/>
            <a:ext cx="433107" cy="1316803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8077691" y="5158263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Oracle DB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626374" y="523183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데이터베이스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528928" y="5663563"/>
            <a:ext cx="5081443" cy="680488"/>
          </a:xfrm>
          <a:prstGeom prst="roundRect">
            <a:avLst>
              <a:gd name="adj" fmla="val 29130"/>
            </a:avLst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9" name="양쪽 모서리가 둥근 사각형 98"/>
          <p:cNvSpPr/>
          <p:nvPr/>
        </p:nvSpPr>
        <p:spPr>
          <a:xfrm rot="16200000" flipH="1">
            <a:off x="6847087" y="5345405"/>
            <a:ext cx="680488" cy="1316803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065816" y="5647001"/>
            <a:ext cx="3276967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전주 지역의 숙박시설 등록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조회 및 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예약이 가능한 웹 사이트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893159" y="581914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소개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12" y="1022838"/>
            <a:ext cx="5629938" cy="5264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62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사업자 업체 관리</a:t>
              </a:r>
              <a:r>
                <a:rPr lang="en-US" altLang="ko-KR" sz="2400" b="1" dirty="0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</a:t>
              </a:r>
              <a:r>
                <a:rPr lang="ko-KR" altLang="en-US" sz="2400" b="1" dirty="0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객실 삭제</a:t>
              </a:r>
              <a:r>
                <a:rPr lang="en-US" altLang="ko-KR" sz="2400" b="1" dirty="0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337617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932053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객실 삭제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22339" y="1302614"/>
            <a:ext cx="4635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객실 삭제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체크 박스를 출력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2" y="899721"/>
            <a:ext cx="5263440" cy="5454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4929447" y="3640975"/>
            <a:ext cx="964277" cy="2635134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5893724" y="1070553"/>
            <a:ext cx="828616" cy="3887989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722339" y="1590836"/>
            <a:ext cx="4635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체크한 객실의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방 번호를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컨트롤러에서 배열로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받아옴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91" y="1816455"/>
            <a:ext cx="4153480" cy="190527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6703482" y="2073898"/>
            <a:ext cx="4635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받아온 리스트의 방 번호와 일치하는 방들을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DAO</a:t>
            </a: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통해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테이블에서 삭제</a:t>
            </a:r>
            <a:r>
              <a:rPr lang="ko-KR" altLang="en-US" sz="12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200" noProof="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삭제 후 해당 방의 이미지 폴더도 삭제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166" y="2697363"/>
            <a:ext cx="3890810" cy="14404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981" y="4143400"/>
            <a:ext cx="3112682" cy="1845108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endCxn id="18" idx="3"/>
          </p:cNvCxnSpPr>
          <p:nvPr/>
        </p:nvCxnSpPr>
        <p:spPr>
          <a:xfrm>
            <a:off x="9193876" y="3226470"/>
            <a:ext cx="2046787" cy="1839484"/>
          </a:xfrm>
          <a:prstGeom prst="bentConnector3">
            <a:avLst>
              <a:gd name="adj1" fmla="val 111169"/>
            </a:avLst>
          </a:prstGeom>
          <a:ln w="38100">
            <a:solidFill>
              <a:srgbClr val="4999B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93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사업자 업체 관리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lang="ko-KR" altLang="en-US" sz="2400" b="1" dirty="0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업체 리뷰 확인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254495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1015175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 객실 리뷰 확인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03482" y="1412712"/>
            <a:ext cx="4635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id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내 업체에 등록된 리뷰 목록을 불러옴</a:t>
            </a:r>
            <a:endParaRPr lang="en-US" altLang="ko-KR" sz="12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업체 정보페이지의 </a:t>
            </a:r>
            <a:r>
              <a:rPr lang="ko-KR" altLang="en-US" sz="12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리뷰글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정보와 같은 메서드를 사용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03482" y="3596564"/>
            <a:ext cx="4635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리뷰 글의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글번호를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받아서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parent_no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지정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830775"/>
            <a:ext cx="4034806" cy="4264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517" y="5308892"/>
            <a:ext cx="4118678" cy="1162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742431" y="3067960"/>
            <a:ext cx="3048173" cy="190603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3790604" y="1153675"/>
            <a:ext cx="2931736" cy="2867301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3877292" y="4760617"/>
            <a:ext cx="378826" cy="213375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꺾인 연결선 33"/>
          <p:cNvCxnSpPr>
            <a:stCxn id="36" idx="3"/>
          </p:cNvCxnSpPr>
          <p:nvPr/>
        </p:nvCxnSpPr>
        <p:spPr>
          <a:xfrm>
            <a:off x="4256118" y="4867305"/>
            <a:ext cx="294935" cy="441587"/>
          </a:xfrm>
          <a:prstGeom prst="bentConnector2">
            <a:avLst/>
          </a:prstGeom>
          <a:ln w="38100">
            <a:solidFill>
              <a:srgbClr val="4999B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88192" y="486730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답글 작성 버튼 </a:t>
            </a:r>
            <a:r>
              <a:rPr lang="ko-KR" altLang="en-US" sz="900" dirty="0" err="1" smtClean="0"/>
              <a:t>클릭시</a:t>
            </a:r>
            <a:endParaRPr lang="en-US" altLang="ko-KR" sz="900" dirty="0" smtClean="0"/>
          </a:p>
          <a:p>
            <a:r>
              <a:rPr lang="ko-KR" altLang="en-US" sz="900" dirty="0" smtClean="0"/>
              <a:t>답글 작성 창 표시</a:t>
            </a:r>
            <a:endParaRPr lang="ko-KR" altLang="en-US" sz="900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166" y="1874377"/>
            <a:ext cx="4616658" cy="122417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663026" y="6141153"/>
            <a:ext cx="563208" cy="26796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5400000" flipH="1">
            <a:off x="8924447" y="960826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773166" y="3230496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답글 저장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5" name="꺾인 연결선 44"/>
          <p:cNvCxnSpPr>
            <a:stCxn id="41" idx="3"/>
            <a:endCxn id="42" idx="1"/>
          </p:cNvCxnSpPr>
          <p:nvPr/>
        </p:nvCxnSpPr>
        <p:spPr>
          <a:xfrm flipV="1">
            <a:off x="6226234" y="3368996"/>
            <a:ext cx="496106" cy="2906137"/>
          </a:xfrm>
          <a:prstGeom prst="bentConnector3">
            <a:avLst>
              <a:gd name="adj1" fmla="val 56702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166" y="3854264"/>
            <a:ext cx="3679114" cy="49373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6722339" y="4409647"/>
            <a:ext cx="4635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v_type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1(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리뷰글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en-US" altLang="ko-KR" sz="12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parent_no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ko-KR" altLang="en-US" sz="12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원글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글 번호로 </a:t>
            </a:r>
            <a:endParaRPr kumimoji="0" lang="en-US" altLang="ko-KR" sz="12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리뷰테이블에 글 추가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132" y="4836249"/>
            <a:ext cx="5028398" cy="17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6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사업자 객실 추가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337617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932053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객실 추가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22338" y="1302614"/>
            <a:ext cx="49321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 dirty="0">
                <a:solidFill>
                  <a:prstClr val="black"/>
                </a:solidFill>
              </a:rPr>
              <a:t>업로드 한 이미지를</a:t>
            </a:r>
            <a:r>
              <a:rPr lang="en-US" altLang="ko-KR" sz="1050" dirty="0">
                <a:solidFill>
                  <a:prstClr val="black"/>
                </a:solidFill>
              </a:rPr>
              <a:t> </a:t>
            </a:r>
            <a:r>
              <a:rPr lang="ko-KR" altLang="en-US" sz="1050" dirty="0" err="1">
                <a:solidFill>
                  <a:prstClr val="black"/>
                </a:solidFill>
              </a:rPr>
              <a:t>임시폴더</a:t>
            </a:r>
            <a:r>
              <a:rPr lang="en-US" altLang="ko-KR" sz="1050" dirty="0">
                <a:solidFill>
                  <a:prstClr val="black"/>
                </a:solidFill>
              </a:rPr>
              <a:t>(temp)</a:t>
            </a:r>
            <a:r>
              <a:rPr lang="ko-KR" altLang="en-US" sz="1050" dirty="0">
                <a:solidFill>
                  <a:prstClr val="black"/>
                </a:solidFill>
              </a:rPr>
              <a:t>에 저장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 dirty="0">
                <a:solidFill>
                  <a:prstClr val="black"/>
                </a:solidFill>
              </a:rPr>
              <a:t>받아온 </a:t>
            </a:r>
            <a:r>
              <a:rPr lang="ko-KR" altLang="en-US" sz="1050" dirty="0" err="1">
                <a:solidFill>
                  <a:prstClr val="black"/>
                </a:solidFill>
              </a:rPr>
              <a:t>파라미터</a:t>
            </a:r>
            <a:r>
              <a:rPr lang="ko-KR" altLang="en-US" sz="1050" dirty="0">
                <a:solidFill>
                  <a:prstClr val="black"/>
                </a:solidFill>
              </a:rPr>
              <a:t> 값은 </a:t>
            </a:r>
            <a:r>
              <a:rPr lang="en-US" altLang="ko-KR" sz="1050" dirty="0">
                <a:solidFill>
                  <a:prstClr val="black"/>
                </a:solidFill>
              </a:rPr>
              <a:t>Map</a:t>
            </a:r>
            <a:r>
              <a:rPr lang="ko-KR" altLang="en-US" sz="1050" dirty="0">
                <a:solidFill>
                  <a:prstClr val="black"/>
                </a:solidFill>
              </a:rPr>
              <a:t>에 저장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773166" y="1650091"/>
            <a:ext cx="4635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받은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파라미터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값으로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roomTBL</a:t>
            </a:r>
            <a:r>
              <a:rPr kumimoji="0" lang="en-US" altLang="ko-KR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테이블에 방 정보를 등록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7" y="895224"/>
            <a:ext cx="5321074" cy="5588343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2818014" y="6044545"/>
            <a:ext cx="1221971" cy="380831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4039985" y="1070553"/>
            <a:ext cx="2682355" cy="5164408"/>
          </a:xfrm>
          <a:prstGeom prst="bentConnector3">
            <a:avLst>
              <a:gd name="adj1" fmla="val 84399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09" y="1891418"/>
            <a:ext cx="4523485" cy="22269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01" y="4488781"/>
            <a:ext cx="4271566" cy="216196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34689" y="4083959"/>
            <a:ext cx="4635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방의 가격이 현재 업체에 등록된 최저가격보다 저렴한 경우</a:t>
            </a:r>
            <a:endParaRPr lang="en-US" altLang="ko-KR" sz="12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방의 가격으로 업체의 최저가격을 업데이트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검색 시에 사용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https://imgr.whimsical.com/object/5JpXHB9mHzKk65JaQih7b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636" y="5051654"/>
            <a:ext cx="1495196" cy="149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10121900" y="6044545"/>
            <a:ext cx="193675" cy="140355"/>
          </a:xfrm>
          <a:prstGeom prst="rightArrow">
            <a:avLst/>
          </a:prstGeom>
          <a:solidFill>
            <a:srgbClr val="4999B6"/>
          </a:solidFill>
          <a:ln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4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sz="2400" b="1" noProof="0" dirty="0" smtClean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서비스 개요 </a:t>
              </a:r>
              <a:r>
                <a:rPr lang="en-US" altLang="ko-KR" sz="2400" b="1" noProof="0" dirty="0" smtClean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</a:t>
              </a:r>
              <a:r>
                <a:rPr lang="en-US" altLang="ko-KR" sz="2400" b="1" dirty="0" smtClean="0">
                  <a:solidFill>
                    <a:srgbClr val="FEFDA3"/>
                  </a:solidFill>
                </a:rPr>
                <a:t>-</a:t>
              </a:r>
              <a:r>
                <a:rPr lang="en-US" altLang="ko-KR" sz="2400" b="1" dirty="0" smtClean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ko-KR" altLang="en-US" sz="2400" b="1" dirty="0" err="1" smtClean="0">
                  <a:solidFill>
                    <a:srgbClr val="FEFDA3"/>
                  </a:solidFill>
                </a:rPr>
                <a:t>메인페이지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12" y="1022838"/>
            <a:ext cx="5629938" cy="5264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양쪽 모서리가 둥근 사각형 41"/>
          <p:cNvSpPr/>
          <p:nvPr/>
        </p:nvSpPr>
        <p:spPr>
          <a:xfrm rot="5400000" flipH="1">
            <a:off x="8860596" y="-1370499"/>
            <a:ext cx="412125" cy="511561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727411" y="1024038"/>
            <a:ext cx="44962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</a:t>
            </a:r>
            <a:r>
              <a:rPr lang="en-US" altLang="ko-KR" sz="1400" b="1" noProof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ndex.jsp</a:t>
            </a:r>
            <a:r>
              <a:rPr lang="en-US" altLang="ko-KR" sz="1400" b="1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b="1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헤더 </a:t>
            </a:r>
            <a:r>
              <a:rPr lang="en-US" altLang="ko-KR" sz="1600" b="1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– </a:t>
            </a:r>
            <a:r>
              <a:rPr lang="ko-KR" altLang="en-US" sz="1200" b="1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로그인한 유저에 따라 다른 내용을  출력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7522" y="977574"/>
            <a:ext cx="10946943" cy="41946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00" y="1483425"/>
            <a:ext cx="4963564" cy="1898080"/>
          </a:xfrm>
          <a:prstGeom prst="rect">
            <a:avLst/>
          </a:prstGeom>
        </p:spPr>
      </p:pic>
      <p:sp>
        <p:nvSpPr>
          <p:cNvPr id="48" name="양쪽 모서리가 둥근 사각형 47"/>
          <p:cNvSpPr/>
          <p:nvPr/>
        </p:nvSpPr>
        <p:spPr>
          <a:xfrm rot="5400000" flipH="1">
            <a:off x="8860596" y="1132578"/>
            <a:ext cx="412125" cy="511561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727411" y="3549975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숙박 검색 영역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– </a:t>
            </a: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검색 조건을 </a:t>
            </a:r>
            <a:r>
              <a:rPr lang="ko-KR" altLang="en-US" sz="1200" b="1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서블릿으로</a:t>
            </a: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넘겨 </a:t>
            </a:r>
            <a:r>
              <a:rPr lang="en-US" altLang="ko-KR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에서 검색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77522" y="3480651"/>
            <a:ext cx="10946943" cy="41946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666" y="3921344"/>
            <a:ext cx="5182183" cy="25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메인페이지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12" y="1022838"/>
            <a:ext cx="5629938" cy="5264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양쪽 모서리가 둥근 사각형 24"/>
          <p:cNvSpPr/>
          <p:nvPr/>
        </p:nvSpPr>
        <p:spPr>
          <a:xfrm rot="5400000" flipH="1">
            <a:off x="9124571" y="-1345159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73290" y="924511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인기 업체 리스트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–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숙박 유형별로 </a:t>
            </a:r>
            <a:r>
              <a:rPr kumimoji="0" lang="ko-KR" alt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별점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상위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5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개를 가져옴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65685" y="4217323"/>
            <a:ext cx="5731592" cy="2069631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6397277" y="1063011"/>
            <a:ext cx="525187" cy="4189128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54" y="3585257"/>
            <a:ext cx="3874526" cy="37607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454" y="1687097"/>
            <a:ext cx="3386846" cy="1743617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903606" y="1272939"/>
            <a:ext cx="4635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맑은 고딕" panose="020F0502020204030204"/>
                <a:ea typeface="맑은 고딕" panose="020B0503020000020004" pitchFamily="50" charset="-127"/>
              </a:rPr>
              <a:t>컨트롤러에서 숙박 유형별 </a:t>
            </a:r>
            <a:r>
              <a:rPr lang="ko-KR" altLang="en-US" sz="1200" dirty="0" err="1" smtClean="0">
                <a:latin typeface="맑은 고딕" panose="020F0502020204030204"/>
                <a:ea typeface="맑은 고딕" panose="020B0503020000020004" pitchFamily="50" charset="-127"/>
              </a:rPr>
              <a:t>별점</a:t>
            </a:r>
            <a:r>
              <a:rPr lang="ko-KR" altLang="en-US" sz="1200" dirty="0" smtClean="0">
                <a:latin typeface="맑은 고딕" panose="020F0502020204030204"/>
                <a:ea typeface="맑은 고딕" panose="020B0503020000020004" pitchFamily="50" charset="-127"/>
              </a:rPr>
              <a:t> 상위</a:t>
            </a:r>
            <a:r>
              <a:rPr lang="en-US" altLang="ko-KR" sz="1200" dirty="0" smtClean="0">
                <a:latin typeface="맑은 고딕" panose="020F0502020204030204"/>
                <a:ea typeface="맑은 고딕" panose="020B0503020000020004" pitchFamily="50" charset="-127"/>
              </a:rPr>
              <a:t>5</a:t>
            </a:r>
            <a:r>
              <a:rPr lang="ko-KR" altLang="en-US" sz="1200" dirty="0" smtClean="0">
                <a:latin typeface="맑은 고딕" panose="020F0502020204030204"/>
                <a:ea typeface="맑은 고딕" panose="020B0503020000020004" pitchFamily="50" charset="-127"/>
              </a:rPr>
              <a:t>위를 담아 </a:t>
            </a:r>
            <a:r>
              <a:rPr lang="en-US" altLang="ko-KR" sz="1200" dirty="0" smtClean="0">
                <a:latin typeface="맑은 고딕" panose="020F0502020204030204"/>
                <a:ea typeface="맑은 고딕" panose="020B0503020000020004" pitchFamily="50" charset="-127"/>
              </a:rPr>
              <a:t>index</a:t>
            </a:r>
            <a:r>
              <a:rPr lang="ko-KR" altLang="en-US" sz="1200" dirty="0" smtClean="0">
                <a:latin typeface="맑은 고딕" panose="020F0502020204030204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 smtClean="0">
                <a:latin typeface="맑은 고딕" panose="020F0502020204030204"/>
                <a:ea typeface="맑은 고딕" panose="020B0503020000020004" pitchFamily="50" charset="-127"/>
              </a:rPr>
              <a:t>포워딩</a:t>
            </a:r>
            <a:endParaRPr lang="en-US" altLang="ko-KR" sz="1200" dirty="0" smtClean="0"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(DAO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에서 상위 리스트를 요청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73290" y="3308259"/>
            <a:ext cx="4635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DAO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에서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별점</a:t>
            </a:r>
            <a:r>
              <a:rPr lang="ko-KR" altLang="en-US" sz="1200" dirty="0" smtClean="0">
                <a:latin typeface="맑은 고딕" panose="020F0502020204030204"/>
                <a:ea typeface="맑은 고딕" panose="020B0503020000020004" pitchFamily="50" charset="-127"/>
              </a:rPr>
              <a:t>상위권 리스트를 </a:t>
            </a:r>
            <a:r>
              <a:rPr lang="en-US" altLang="ko-KR" sz="1200" dirty="0" smtClean="0"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r>
              <a:rPr lang="ko-KR" altLang="en-US" sz="1200" dirty="0" smtClean="0">
                <a:latin typeface="맑은 고딕" panose="020F0502020204030204"/>
                <a:ea typeface="맑은 고딕" panose="020B0503020000020004" pitchFamily="50" charset="-127"/>
              </a:rPr>
              <a:t>에서 받아와 전달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70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ㅇ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lang="ko-KR" altLang="en-US" sz="2400" b="1" dirty="0" smtClean="0">
                  <a:solidFill>
                    <a:srgbClr val="FEFDA3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숙박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검색 리스트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320991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948679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업체 정보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65" y="927037"/>
            <a:ext cx="5473425" cy="5180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6257545" y="1087179"/>
            <a:ext cx="464795" cy="1790097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2454686" y="2063701"/>
            <a:ext cx="3802859" cy="162715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03482" y="1297107"/>
            <a:ext cx="46356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메인페이지에서 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검색 조건으로 검색 한 리스트를 </a:t>
            </a:r>
            <a:r>
              <a:rPr lang="en-US" altLang="ko-KR" sz="110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stay_list.jsp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</a:t>
            </a:r>
            <a:r>
              <a:rPr lang="ko-KR" altLang="en-US" sz="110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포워딩</a:t>
            </a:r>
            <a:endParaRPr lang="en-US" altLang="ko-KR" sz="1100" noProof="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i="0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좌측 </a:t>
            </a:r>
            <a:r>
              <a:rPr kumimoji="0" lang="ko-KR" altLang="en-US" sz="1100" b="0" i="0" u="none" strike="noStrike" kern="1200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검색영역</a:t>
            </a:r>
            <a:r>
              <a:rPr kumimoji="0" lang="ko-KR" altLang="en-US" sz="1100" b="0" i="0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가격대</a:t>
            </a:r>
            <a:r>
              <a:rPr kumimoji="0" lang="en-US" altLang="ko-KR" sz="1100" b="0" i="0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1100" b="0" i="0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평점 </a:t>
            </a:r>
            <a:r>
              <a:rPr kumimoji="0" lang="ko-KR" altLang="en-US" sz="1100" b="0" i="0" u="none" strike="noStrike" kern="1200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지정시</a:t>
            </a:r>
            <a:r>
              <a:rPr kumimoji="0" lang="ko-KR" altLang="en-US" sz="1100" b="0" i="0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해당 조건을 추가해 검색</a:t>
            </a:r>
            <a:r>
              <a:rPr kumimoji="0" lang="en-US" altLang="ko-KR" sz="1100" b="0" i="0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43" y="1739596"/>
            <a:ext cx="4938782" cy="245720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633798" y="4274693"/>
            <a:ext cx="49048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포워딩한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숙소 목록을</a:t>
            </a:r>
            <a:r>
              <a:rPr kumimoji="0" lang="ko-KR" altLang="en-US" sz="1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1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stay_list.jsp</a:t>
            </a:r>
            <a:r>
              <a:rPr kumimoji="0" lang="ko-KR" altLang="en-US" sz="1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에 출력</a:t>
            </a:r>
            <a:endParaRPr kumimoji="0" lang="en-US" altLang="ko-KR" sz="11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aseline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숙소 </a:t>
            </a:r>
            <a:r>
              <a:rPr lang="ko-KR" altLang="en-US" sz="1100" baseline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클릭시</a:t>
            </a:r>
            <a:r>
              <a:rPr lang="ko-KR" altLang="en-US" sz="1100" baseline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100" baseline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host</a:t>
            </a:r>
            <a:r>
              <a:rPr lang="ko-KR" altLang="en-US" sz="1100" baseline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컨트롤러의 </a:t>
            </a:r>
            <a:r>
              <a:rPr lang="en-US" altLang="ko-KR" sz="1100" baseline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hostInfo</a:t>
            </a:r>
            <a:r>
              <a:rPr lang="ko-KR" altLang="en-US" sz="1100" baseline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해당 업소의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id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담아 전달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349" y="4705580"/>
            <a:ext cx="5092770" cy="15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8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숙박검색 리스트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924447" y="-1320991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73166" y="948679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업체정보 지도에 표시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03482" y="1297107"/>
            <a:ext cx="46356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컨트롤러에서 </a:t>
            </a:r>
            <a:r>
              <a:rPr lang="ko-KR" altLang="en-US" sz="110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포워딩한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숙박업체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리스트에서 </a:t>
            </a:r>
            <a:endParaRPr lang="en-US" altLang="ko-KR" sz="1100" noProof="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업체명과 위도</a:t>
            </a:r>
            <a:r>
              <a:rPr lang="en-US" altLang="ko-KR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경도 정보를 가져와 배열에 담음</a:t>
            </a:r>
            <a:r>
              <a:rPr lang="en-US" altLang="ko-KR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48572" y="3683042"/>
            <a:ext cx="48419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담아온 </a:t>
            </a:r>
            <a:r>
              <a:rPr lang="ko-KR" altLang="en-US" sz="110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업체명</a:t>
            </a:r>
            <a:r>
              <a:rPr lang="en-US" altLang="ko-KR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위도</a:t>
            </a:r>
            <a:r>
              <a:rPr lang="en-US" altLang="ko-KR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경도 리스트를 지도 </a:t>
            </a:r>
            <a:r>
              <a:rPr lang="ko-KR" altLang="en-US" sz="110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모달창을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여는 함수에 담아 실행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30" y="917908"/>
            <a:ext cx="3848490" cy="1217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170" y="2085735"/>
            <a:ext cx="4764397" cy="4243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6225540" y="1087179"/>
            <a:ext cx="496800" cy="3161332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883530" y="1532338"/>
            <a:ext cx="998610" cy="522403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/>
          <p:cNvCxnSpPr>
            <a:stCxn id="28" idx="2"/>
            <a:endCxn id="27" idx="0"/>
          </p:cNvCxnSpPr>
          <p:nvPr/>
        </p:nvCxnSpPr>
        <p:spPr>
          <a:xfrm rot="16200000" flipH="1">
            <a:off x="2373747" y="1063828"/>
            <a:ext cx="338661" cy="23204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1181100" y="2393402"/>
            <a:ext cx="5044440" cy="3710218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589" y="1678582"/>
            <a:ext cx="3660241" cy="16191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482" y="3944652"/>
            <a:ext cx="5003555" cy="10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9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숙박업체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정보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724878" y="-1378407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73597" y="891263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업체정보 표시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03913" y="1239691"/>
            <a:ext cx="46356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받아온 사업자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id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해당 사업장의 정보를 조회 후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포워딩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6080759" y="1029763"/>
            <a:ext cx="442012" cy="1392826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4" y="905464"/>
            <a:ext cx="5309458" cy="5555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887380" y="1248538"/>
            <a:ext cx="5193379" cy="234810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479" y="1773573"/>
            <a:ext cx="2396248" cy="326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양쪽 모서리가 둥근 사각형 29"/>
          <p:cNvSpPr/>
          <p:nvPr/>
        </p:nvSpPr>
        <p:spPr>
          <a:xfrm rot="5400000" flipH="1">
            <a:off x="8952413" y="3852826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35346" y="6122496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업체의 방 목록 표시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16" y="1865659"/>
            <a:ext cx="2609330" cy="364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직사각형 31"/>
          <p:cNvSpPr/>
          <p:nvPr/>
        </p:nvSpPr>
        <p:spPr>
          <a:xfrm>
            <a:off x="7702036" y="5802135"/>
            <a:ext cx="46356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받아온 사업자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id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해당 사업자의 방 목록을 조회 후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포워딩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10619" y="4209325"/>
            <a:ext cx="5419372" cy="236159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직선 연결선 15"/>
          <p:cNvCxnSpPr>
            <a:stCxn id="33" idx="3"/>
            <a:endCxn id="30" idx="1"/>
          </p:cNvCxnSpPr>
          <p:nvPr/>
        </p:nvCxnSpPr>
        <p:spPr>
          <a:xfrm>
            <a:off x="6229991" y="5390121"/>
            <a:ext cx="520315" cy="870875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아래쪽 화살표 19"/>
          <p:cNvSpPr/>
          <p:nvPr/>
        </p:nvSpPr>
        <p:spPr>
          <a:xfrm>
            <a:off x="7438726" y="1485030"/>
            <a:ext cx="251460" cy="220980"/>
          </a:xfrm>
          <a:prstGeom prst="downArrow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아래쪽 화살표 33"/>
          <p:cNvSpPr/>
          <p:nvPr/>
        </p:nvSpPr>
        <p:spPr>
          <a:xfrm rot="10800000">
            <a:off x="10099158" y="5574873"/>
            <a:ext cx="251460" cy="220980"/>
          </a:xfrm>
          <a:prstGeom prst="downArrow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14036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서비스 개요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– </a:t>
              </a:r>
              <a:r>
                <a:rPr kumimoji="0" lang="ko-KR" alt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숙박업체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정보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양쪽 모서리가 둥근 사각형 24"/>
          <p:cNvSpPr/>
          <p:nvPr/>
        </p:nvSpPr>
        <p:spPr>
          <a:xfrm rot="5400000" flipH="1">
            <a:off x="8724878" y="-1378407"/>
            <a:ext cx="412125" cy="48163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73597" y="891263"/>
            <a:ext cx="4496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업체의 지도 위치 표시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03912" y="1239691"/>
            <a:ext cx="48315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메뉴의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클릭시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업체이름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위도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경도를 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show_map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함수에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담아 실행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>
            <a:stCxn id="27" idx="3"/>
            <a:endCxn id="25" idx="1"/>
          </p:cNvCxnSpPr>
          <p:nvPr/>
        </p:nvCxnSpPr>
        <p:spPr>
          <a:xfrm flipV="1">
            <a:off x="5996941" y="1029763"/>
            <a:ext cx="525830" cy="4307882"/>
          </a:xfrm>
          <a:prstGeom prst="bentConnector3">
            <a:avLst>
              <a:gd name="adj1" fmla="val 50000"/>
            </a:avLst>
          </a:prstGeom>
          <a:ln w="38100">
            <a:solidFill>
              <a:srgbClr val="4999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921959"/>
            <a:ext cx="5338553" cy="553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모서리가 둥근 직사각형 26"/>
          <p:cNvSpPr/>
          <p:nvPr/>
        </p:nvSpPr>
        <p:spPr>
          <a:xfrm>
            <a:off x="997061" y="4109692"/>
            <a:ext cx="4999880" cy="245590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4999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54" y="1445754"/>
            <a:ext cx="3715268" cy="9431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70" y="2837789"/>
            <a:ext cx="4039164" cy="362000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451656" y="2517428"/>
            <a:ext cx="48315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담아온 위도 경로와 업체 이름을 </a:t>
            </a:r>
            <a:r>
              <a:rPr lang="ko-KR" altLang="en-US" sz="1100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카카오맵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API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이용해 출력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9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3389</TotalTime>
  <Words>1295</Words>
  <Application>Microsoft Office PowerPoint</Application>
  <PresentationFormat>와이드스크린</PresentationFormat>
  <Paragraphs>206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Arial</vt:lpstr>
      <vt:lpstr>Office 테마</vt:lpstr>
      <vt:lpstr>1_Office 테마</vt:lpstr>
      <vt:lpstr>2_Office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KR Alpaca</dc:creator>
  <cp:lastModifiedBy>KR Alpaca</cp:lastModifiedBy>
  <cp:revision>187</cp:revision>
  <dcterms:created xsi:type="dcterms:W3CDTF">2022-12-01T08:20:25Z</dcterms:created>
  <dcterms:modified xsi:type="dcterms:W3CDTF">2022-12-09T03:10:43Z</dcterms:modified>
</cp:coreProperties>
</file>